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864" r:id="rId1"/>
  </p:sldMasterIdLst>
  <p:notesMasterIdLst>
    <p:notesMasterId r:id="rId13"/>
  </p:notesMasterIdLst>
  <p:sldIdLst>
    <p:sldId id="259" r:id="rId2"/>
    <p:sldId id="260" r:id="rId3"/>
    <p:sldId id="273" r:id="rId4"/>
    <p:sldId id="270" r:id="rId5"/>
    <p:sldId id="262" r:id="rId6"/>
    <p:sldId id="272" r:id="rId7"/>
    <p:sldId id="267" r:id="rId8"/>
    <p:sldId id="263" r:id="rId9"/>
    <p:sldId id="264" r:id="rId10"/>
    <p:sldId id="274" r:id="rId11"/>
    <p:sldId id="269" r:id="rId1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391" autoAdjust="0"/>
    <p:restoredTop sz="94613"/>
  </p:normalViewPr>
  <p:slideViewPr>
    <p:cSldViewPr snapToGrid="0" snapToObjects="1">
      <p:cViewPr varScale="1">
        <p:scale>
          <a:sx n="80" d="100"/>
          <a:sy n="80" d="100"/>
        </p:scale>
        <p:origin x="1397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6219CF-C82C-D140-AFDA-2B230CE4D65C}" type="datetimeFigureOut">
              <a:rPr lang="en-US" smtClean="0"/>
              <a:t>9/3/2023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EC0FFA-9DAC-5346-9A3A-A5D0C7D2D7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9703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C0FFA-9DAC-5346-9A3A-A5D0C7D2D71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492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C0FFA-9DAC-5346-9A3A-A5D0C7D2D71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0862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C0FFA-9DAC-5346-9A3A-A5D0C7D2D71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543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64644" y="6453386"/>
            <a:ext cx="1205958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E77D2D31-A028-5345-B30E-BBB24D1C8787}" type="datetime1">
              <a:rPr lang="en-US" smtClean="0"/>
              <a:t>9/3/2023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38041" y="6453386"/>
            <a:ext cx="5267533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de-DE"/>
              <a:t>© EV3Lessons 2016 (Last Update: 2/4/2016)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373012" y="6453386"/>
            <a:ext cx="1197219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9566" y="457285"/>
            <a:ext cx="4318946" cy="146844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0130" y="4634464"/>
            <a:ext cx="1618735" cy="1618735"/>
          </a:xfrm>
          <a:prstGeom prst="rect">
            <a:avLst/>
          </a:prstGeom>
        </p:spPr>
      </p:pic>
      <p:sp>
        <p:nvSpPr>
          <p:cNvPr id="20" name="TextBox 19"/>
          <p:cNvSpPr txBox="1"/>
          <p:nvPr userDrawn="1"/>
        </p:nvSpPr>
        <p:spPr>
          <a:xfrm>
            <a:off x="420130" y="468518"/>
            <a:ext cx="397943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Bonus </a:t>
            </a:r>
          </a:p>
          <a:p>
            <a:pPr algn="ctr"/>
            <a:r>
              <a:rPr lang="en-US" sz="3200" dirty="0"/>
              <a:t>EV3</a:t>
            </a:r>
            <a:r>
              <a:rPr lang="en-US" sz="3200" baseline="0" dirty="0"/>
              <a:t> Programming Lessons</a:t>
            </a:r>
            <a:endParaRPr lang="en-US" sz="3200" dirty="0"/>
          </a:p>
        </p:txBody>
      </p:sp>
      <p:sp>
        <p:nvSpPr>
          <p:cNvPr id="22" name="Title 21"/>
          <p:cNvSpPr>
            <a:spLocks noGrp="1"/>
          </p:cNvSpPr>
          <p:nvPr>
            <p:ph type="title"/>
          </p:nvPr>
        </p:nvSpPr>
        <p:spPr>
          <a:xfrm>
            <a:off x="1167623" y="2685828"/>
            <a:ext cx="7200900" cy="1485900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3" name="TextBox 22"/>
          <p:cNvSpPr txBox="1"/>
          <p:nvPr userDrawn="1"/>
        </p:nvSpPr>
        <p:spPr>
          <a:xfrm>
            <a:off x="2038865" y="4562497"/>
            <a:ext cx="2115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By Droids Robotics</a:t>
            </a:r>
          </a:p>
        </p:txBody>
      </p:sp>
      <p:sp>
        <p:nvSpPr>
          <p:cNvPr id="24" name="L-Shape 23"/>
          <p:cNvSpPr/>
          <p:nvPr userDrawn="1"/>
        </p:nvSpPr>
        <p:spPr>
          <a:xfrm rot="5400000">
            <a:off x="402" y="0"/>
            <a:ext cx="1937639" cy="1938528"/>
          </a:xfrm>
          <a:prstGeom prst="corner">
            <a:avLst>
              <a:gd name="adj1" fmla="val 6607"/>
              <a:gd name="adj2" fmla="val 4829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L-Shape 24"/>
          <p:cNvSpPr/>
          <p:nvPr userDrawn="1"/>
        </p:nvSpPr>
        <p:spPr>
          <a:xfrm rot="16200000">
            <a:off x="7205917" y="4919916"/>
            <a:ext cx="1937639" cy="1938528"/>
          </a:xfrm>
          <a:prstGeom prst="corner">
            <a:avLst>
              <a:gd name="adj1" fmla="val 6607"/>
              <a:gd name="adj2" fmla="val 4829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L-Shape 25"/>
          <p:cNvSpPr/>
          <p:nvPr userDrawn="1"/>
        </p:nvSpPr>
        <p:spPr>
          <a:xfrm rot="10800000">
            <a:off x="7205472" y="-444"/>
            <a:ext cx="1937639" cy="1938528"/>
          </a:xfrm>
          <a:prstGeom prst="corner">
            <a:avLst>
              <a:gd name="adj1" fmla="val 6607"/>
              <a:gd name="adj2" fmla="val 4829"/>
            </a:avLst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L-Shape 26"/>
          <p:cNvSpPr/>
          <p:nvPr userDrawn="1"/>
        </p:nvSpPr>
        <p:spPr>
          <a:xfrm>
            <a:off x="-43" y="4920360"/>
            <a:ext cx="1937639" cy="1938528"/>
          </a:xfrm>
          <a:prstGeom prst="corner">
            <a:avLst>
              <a:gd name="adj1" fmla="val 6607"/>
              <a:gd name="adj2" fmla="val 4829"/>
            </a:avLst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8875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8700" y="2295526"/>
            <a:ext cx="72009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B4AFA-481C-784D-9E86-801B8142A2DE}" type="datetime1">
              <a:rPr lang="en-US" smtClean="0"/>
              <a:t>9/3/2023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EV3Lessons 2016 (Last Update: 2/4/2016)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43778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80797" y="624156"/>
            <a:ext cx="1490950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8700" y="624156"/>
            <a:ext cx="5724525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FDB27B-4F96-EE46-9739-4760DDCEE942}" type="datetime1">
              <a:rPr lang="en-US" smtClean="0"/>
              <a:t>9/3/2023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EV3Lessons 2016 (Last Update: 2/4/2016)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62903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632" y="290384"/>
            <a:ext cx="8452022" cy="83408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3632" y="1359243"/>
            <a:ext cx="8452022" cy="48809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79D90-A649-B24D-BE3D-2D531BA18614}" type="datetime1">
              <a:rPr lang="en-US" smtClean="0"/>
              <a:t>9/3/2023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EV3Lessons 2016 (Last Update: 2/4/2016)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25790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3769" y="1301361"/>
            <a:ext cx="7209728" cy="2852737"/>
          </a:xfrm>
        </p:spPr>
        <p:txBody>
          <a:bodyPr anchor="b">
            <a:normAutofit/>
          </a:bodyPr>
          <a:lstStyle>
            <a:lvl1pPr algn="r">
              <a:defRPr sz="60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3769" y="4216328"/>
            <a:ext cx="7209728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tx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4181" y="6453386"/>
            <a:ext cx="1216807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8DFA64C-383B-4F4B-B36F-04D1AA54217C}" type="datetime1">
              <a:rPr lang="en-US" smtClean="0"/>
              <a:t>9/3/2023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38234" y="6453386"/>
            <a:ext cx="5267533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r>
              <a:rPr lang="de-DE"/>
              <a:t>© EV3Lessons 2016 (Last Update: 2/4/2016)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373012" y="6453386"/>
            <a:ext cx="119721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6113972" y="1685652"/>
            <a:ext cx="2456260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8" name="Freeform 7" title="Crop Mark"/>
          <p:cNvSpPr/>
          <p:nvPr/>
        </p:nvSpPr>
        <p:spPr bwMode="auto">
          <a:xfrm>
            <a:off x="6113972" y="1685652"/>
            <a:ext cx="2456260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11673131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8700" y="2286000"/>
            <a:ext cx="3335840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94052" y="2286000"/>
            <a:ext cx="3335840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AA53B-0209-7F4E-BD95-EF1CABAA1492}" type="datetime1">
              <a:rPr lang="en-US" smtClean="0"/>
              <a:t>9/3/2023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EV3Lessons 2016 (Last Update: 2/4/2016)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92488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700" y="685800"/>
            <a:ext cx="72009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8700" y="2340230"/>
            <a:ext cx="3335840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2400" b="0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8700" y="3305208"/>
            <a:ext cx="3335839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93760" y="2349754"/>
            <a:ext cx="3335840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2400" b="0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93760" y="3305208"/>
            <a:ext cx="3335840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61BFB-EF6A-244D-B8F9-0BFDD05D2BDD}" type="datetime1">
              <a:rPr lang="en-US" smtClean="0"/>
              <a:t>9/3/2023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EV3Lessons 2016 (Last Update: 2/4/2016)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61733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28520-EB13-1049-990D-7B32123E5967}" type="datetime1">
              <a:rPr lang="en-US" smtClean="0"/>
              <a:t>9/3/2023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EV3Lessons 2016 (Last Update: 2/4/2016)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6491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4E4D3-A829-6F4F-8072-C764548B40ED}" type="datetime1">
              <a:rPr lang="en-US" smtClean="0"/>
              <a:t>9/3/2023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EV3Lessons 2016 (Last Update: 2/4/2016)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6325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397764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2925" y="685800"/>
            <a:ext cx="289179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4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92015" y="685801"/>
            <a:ext cx="3909060" cy="5175250"/>
          </a:xfrm>
        </p:spPr>
        <p:txBody>
          <a:bodyPr/>
          <a:lstStyle>
            <a:lvl1pPr>
              <a:defRPr sz="1500"/>
            </a:lvl1pPr>
            <a:lvl2pPr>
              <a:defRPr sz="1500"/>
            </a:lvl2pPr>
            <a:lvl3pPr>
              <a:defRPr sz="1350"/>
            </a:lvl3pPr>
            <a:lvl4pPr>
              <a:defRPr sz="135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42925" y="2856344"/>
            <a:ext cx="2891790" cy="3011056"/>
          </a:xfrm>
        </p:spPr>
        <p:txBody>
          <a:bodyPr>
            <a:normAutofit/>
          </a:bodyPr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42925" y="6453386"/>
            <a:ext cx="90342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D580637-6ADF-8347-B12E-F1A91309FE55}" type="datetime1">
              <a:rPr lang="en-US" smtClean="0"/>
              <a:t>9/3/2023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654459" y="6453386"/>
            <a:ext cx="1780256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de-DE"/>
              <a:t>© EV3Lessons 2016 (Last Update: 2/4/2016)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412355" y="6453386"/>
            <a:ext cx="119721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977640" y="376"/>
            <a:ext cx="17145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 title="Divider Bar"/>
          <p:cNvSpPr/>
          <p:nvPr/>
        </p:nvSpPr>
        <p:spPr>
          <a:xfrm>
            <a:off x="3977640" y="376"/>
            <a:ext cx="17145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403155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397764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2925" y="685800"/>
            <a:ext cx="289179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4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149090" y="1"/>
            <a:ext cx="4994910" cy="6857999"/>
          </a:xfrm>
        </p:spPr>
        <p:txBody>
          <a:bodyPr anchor="t">
            <a:normAutofit/>
          </a:bodyPr>
          <a:lstStyle>
            <a:lvl1pPr marL="0" indent="0">
              <a:buNone/>
              <a:defRPr sz="1500"/>
            </a:lvl1pPr>
            <a:lvl2pPr marL="342900" indent="0">
              <a:buNone/>
              <a:defRPr sz="1500"/>
            </a:lvl2pPr>
            <a:lvl3pPr marL="685800" indent="0">
              <a:buNone/>
              <a:defRPr sz="15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42925" y="2855968"/>
            <a:ext cx="2891790" cy="3011432"/>
          </a:xfrm>
        </p:spPr>
        <p:txBody>
          <a:bodyPr>
            <a:normAutofit/>
          </a:bodyPr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42925" y="6453386"/>
            <a:ext cx="90342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9B41B7E-ED9D-1D41-BF17-92F7B6B9F3FD}" type="datetime1">
              <a:rPr lang="en-US" smtClean="0"/>
              <a:t>9/3/2023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654459" y="6453386"/>
            <a:ext cx="1780256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de-DE"/>
              <a:t>© EV3Lessons 2016 (Last Update: 2/4/2016)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412355" y="6453386"/>
            <a:ext cx="119721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977640" y="376"/>
            <a:ext cx="17145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 title="Divider Bar"/>
          <p:cNvSpPr/>
          <p:nvPr/>
        </p:nvSpPr>
        <p:spPr>
          <a:xfrm>
            <a:off x="3977640" y="376"/>
            <a:ext cx="17145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7146967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8700" y="685800"/>
            <a:ext cx="72009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8700" y="2286000"/>
            <a:ext cx="72009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42987" y="6453386"/>
            <a:ext cx="903429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aseline="0">
                <a:solidFill>
                  <a:schemeClr val="tx2"/>
                </a:solidFill>
              </a:defRPr>
            </a:lvl1pPr>
          </a:lstStyle>
          <a:p>
            <a:fld id="{085969BF-6D5D-474C-A9C0-40F2902D56DE}" type="datetime1">
              <a:rPr lang="en-US" smtClean="0"/>
              <a:t>9/3/2023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70173" y="6453386"/>
            <a:ext cx="4710623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aseline="0">
                <a:solidFill>
                  <a:schemeClr val="tx2"/>
                </a:solidFill>
              </a:defRPr>
            </a:lvl1pPr>
          </a:lstStyle>
          <a:p>
            <a:r>
              <a:rPr lang="de-DE"/>
              <a:t>© EV3Lessons 2016 (Last Update: 2/4/2016)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04552" y="6453386"/>
            <a:ext cx="1197219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aseline="0"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L-Shape 9"/>
          <p:cNvSpPr/>
          <p:nvPr userDrawn="1"/>
        </p:nvSpPr>
        <p:spPr>
          <a:xfrm rot="5400000">
            <a:off x="402" y="0"/>
            <a:ext cx="1937639" cy="1938528"/>
          </a:xfrm>
          <a:prstGeom prst="corner">
            <a:avLst>
              <a:gd name="adj1" fmla="val 6607"/>
              <a:gd name="adj2" fmla="val 4829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L-Shape 13"/>
          <p:cNvSpPr/>
          <p:nvPr userDrawn="1"/>
        </p:nvSpPr>
        <p:spPr>
          <a:xfrm rot="16200000">
            <a:off x="7205917" y="4919916"/>
            <a:ext cx="1937639" cy="1938528"/>
          </a:xfrm>
          <a:prstGeom prst="corner">
            <a:avLst>
              <a:gd name="adj1" fmla="val 6607"/>
              <a:gd name="adj2" fmla="val 4829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L-Shape 14"/>
          <p:cNvSpPr/>
          <p:nvPr userDrawn="1"/>
        </p:nvSpPr>
        <p:spPr>
          <a:xfrm rot="10800000">
            <a:off x="7205472" y="-444"/>
            <a:ext cx="1937639" cy="1938528"/>
          </a:xfrm>
          <a:prstGeom prst="corner">
            <a:avLst>
              <a:gd name="adj1" fmla="val 6607"/>
              <a:gd name="adj2" fmla="val 4829"/>
            </a:avLst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L-Shape 15"/>
          <p:cNvSpPr/>
          <p:nvPr userDrawn="1"/>
        </p:nvSpPr>
        <p:spPr>
          <a:xfrm>
            <a:off x="-43" y="4920360"/>
            <a:ext cx="1937639" cy="1938528"/>
          </a:xfrm>
          <a:prstGeom prst="corner">
            <a:avLst>
              <a:gd name="adj1" fmla="val 6607"/>
              <a:gd name="adj2" fmla="val 4829"/>
            </a:avLst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7528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5" r:id="rId1"/>
    <p:sldLayoutId id="2147483866" r:id="rId2"/>
    <p:sldLayoutId id="2147483867" r:id="rId3"/>
    <p:sldLayoutId id="2147483868" r:id="rId4"/>
    <p:sldLayoutId id="2147483869" r:id="rId5"/>
    <p:sldLayoutId id="2147483870" r:id="rId6"/>
    <p:sldLayoutId id="2147483871" r:id="rId7"/>
    <p:sldLayoutId id="2147483872" r:id="rId8"/>
    <p:sldLayoutId id="2147483873" r:id="rId9"/>
    <p:sldLayoutId id="2147483874" r:id="rId10"/>
    <p:sldLayoutId id="2147483875" r:id="rId11"/>
  </p:sldLayoutIdLst>
  <p:hf hdr="0" dt="0"/>
  <p:txStyles>
    <p:titleStyle>
      <a:lvl1pPr algn="l" defTabSz="6858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6858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384048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384048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384048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384048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384048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84048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84048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384048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0" orient="horz" pos="1368">
          <p15:clr>
            <a:srgbClr val="F26B43"/>
          </p15:clr>
        </p15:guide>
        <p15:guide id="1" pos="6912">
          <p15:clr>
            <a:srgbClr val="F26B43"/>
          </p15:clr>
        </p15:guide>
        <p15:guide id="2" pos="936">
          <p15:clr>
            <a:srgbClr val="F26B43"/>
          </p15:clr>
        </p15:guide>
        <p15:guide id="3" pos="864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696">
          <p15:clr>
            <a:srgbClr val="F26B43"/>
          </p15:clr>
        </p15:guide>
        <p15:guide id="6" orient="horz" pos="432">
          <p15:clr>
            <a:srgbClr val="F26B43"/>
          </p15:clr>
        </p15:guide>
        <p15:guide id="7" orient="horz" pos="1512">
          <p15:clr>
            <a:srgbClr val="F26B43"/>
          </p15:clr>
        </p15:guide>
        <p15:guide id="8" pos="5184">
          <p15:clr>
            <a:srgbClr val="F26B43"/>
          </p15:clr>
        </p15:guide>
        <p15:guide id="9" pos="702">
          <p15:clr>
            <a:srgbClr val="F26B43"/>
          </p15:clr>
        </p15:guide>
        <p15:guide id="10" pos="64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acebook.com/marc.a.bazergui" TargetMode="External"/><Relationship Id="rId2" Type="http://schemas.openxmlformats.org/officeDocument/2006/relationships/hyperlink" Target="mailto:team@droidsrobotics.org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hyperlink" Target="http://creativecommons.org/licenses/by-nc-sa/4.0/" TargetMode="External"/><Relationship Id="rId4" Type="http://schemas.openxmlformats.org/officeDocument/2006/relationships/hyperlink" Target="mailto:info@bazmarc.ca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cmucam.org/projects/cmucam5/wiki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PixyCam</a:t>
            </a:r>
            <a:r>
              <a:rPr lang="en-US" dirty="0"/>
              <a:t> </a:t>
            </a:r>
            <a:r>
              <a:rPr lang="ro-RO" dirty="0"/>
              <a:t>pentru</a:t>
            </a:r>
            <a:r>
              <a:rPr lang="en-US" dirty="0"/>
              <a:t> MINDSTORMS:</a:t>
            </a:r>
            <a:br>
              <a:rPr lang="en-US" dirty="0"/>
            </a:br>
            <a:r>
              <a:rPr lang="ro-RO" dirty="0"/>
              <a:t>Codurile de culoare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54175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Pașii următori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o-RO" b="1" dirty="0"/>
              <a:t>Alte aplicații la care să te gândești</a:t>
            </a:r>
            <a:r>
              <a:rPr lang="en-US" b="1" dirty="0"/>
              <a:t>:</a:t>
            </a:r>
          </a:p>
          <a:p>
            <a:pPr lvl="1"/>
            <a:r>
              <a:rPr lang="ro-RO" dirty="0"/>
              <a:t>Poți folosi centroidul </a:t>
            </a:r>
            <a:r>
              <a:rPr lang="en-US" dirty="0"/>
              <a:t>Y </a:t>
            </a:r>
            <a:r>
              <a:rPr lang="ro-RO" dirty="0"/>
              <a:t>pentru a identifica dacă un cod de culoare este deasupra sau dedesubt</a:t>
            </a:r>
            <a:r>
              <a:rPr lang="en-US" dirty="0"/>
              <a:t>?</a:t>
            </a:r>
          </a:p>
          <a:p>
            <a:pPr lvl="1"/>
            <a:r>
              <a:rPr lang="ro-RO" dirty="0"/>
              <a:t>Te poți gândi la ceva să faci cu informația despre unghi pe care o furnizează codul de culoare</a:t>
            </a:r>
            <a:r>
              <a:rPr lang="en-US" dirty="0"/>
              <a:t>?</a:t>
            </a:r>
          </a:p>
          <a:p>
            <a:pPr lvl="1"/>
            <a:r>
              <a:rPr lang="ro-RO" dirty="0"/>
              <a:t>Poate fi folosit codul de culoare la un linefollow</a:t>
            </a:r>
            <a:r>
              <a:rPr lang="en-US" dirty="0"/>
              <a:t>?</a:t>
            </a:r>
          </a:p>
          <a:p>
            <a:pPr lvl="1"/>
            <a:r>
              <a:rPr lang="ro-RO" dirty="0"/>
              <a:t>Poți se ta coduri de culoare în casa ta </a:t>
            </a:r>
            <a:r>
              <a:rPr lang="en-US" dirty="0"/>
              <a:t>(</a:t>
            </a:r>
            <a:r>
              <a:rPr lang="ro-RO" dirty="0"/>
              <a:t>uși sau holuri</a:t>
            </a:r>
            <a:r>
              <a:rPr lang="en-US" dirty="0"/>
              <a:t>) </a:t>
            </a:r>
            <a:r>
              <a:rPr lang="ro-RO" dirty="0"/>
              <a:t>și să navighezi cu robotul</a:t>
            </a:r>
            <a:r>
              <a:rPr lang="en-US" dirty="0"/>
              <a:t>?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Not</a:t>
            </a:r>
            <a:r>
              <a:rPr lang="ro-RO" dirty="0"/>
              <a:t>ă</a:t>
            </a:r>
            <a:r>
              <a:rPr lang="en-US" dirty="0"/>
              <a:t>: </a:t>
            </a:r>
            <a:r>
              <a:rPr lang="ro-RO" dirty="0"/>
              <a:t>Aceste idei nu au fost testate încă. Vom face lecții viitoare cu ele. Simte-te liber să le încerci și spune-ne cât de bine au mers.</a:t>
            </a:r>
            <a:r>
              <a:rPr lang="en-US" dirty="0"/>
              <a:t> Email: team@ev3lessons.com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EV3Lessons 2016 (Last Update: 2/4/2016)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72136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665" y="439032"/>
            <a:ext cx="8245475" cy="1371600"/>
          </a:xfrm>
        </p:spPr>
        <p:txBody>
          <a:bodyPr/>
          <a:lstStyle/>
          <a:p>
            <a:r>
              <a:rPr lang="en-US" dirty="0"/>
              <a:t>CREDITS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4832"/>
            <a:ext cx="8245474" cy="4963057"/>
          </a:xfrm>
        </p:spPr>
        <p:txBody>
          <a:bodyPr>
            <a:noAutofit/>
          </a:bodyPr>
          <a:lstStyle/>
          <a:p>
            <a:pPr marL="342900" indent="-342900">
              <a:buFont typeface="Arial"/>
              <a:buChar char="•"/>
            </a:pPr>
            <a:r>
              <a:rPr lang="ro-RO" sz="1800" dirty="0"/>
              <a:t>Această lecție a fost scrisă de </a:t>
            </a:r>
            <a:r>
              <a:rPr lang="en-US" sz="1800" dirty="0"/>
              <a:t>Arvind </a:t>
            </a:r>
            <a:r>
              <a:rPr lang="ro-RO" sz="1800" dirty="0"/>
              <a:t>și</a:t>
            </a:r>
            <a:r>
              <a:rPr lang="en-US" sz="1800" dirty="0"/>
              <a:t> Sanjay </a:t>
            </a:r>
            <a:r>
              <a:rPr lang="en-US" sz="1800" dirty="0" err="1"/>
              <a:t>Seshan</a:t>
            </a:r>
            <a:r>
              <a:rPr lang="ro-RO" sz="1800" dirty="0"/>
              <a:t> de la </a:t>
            </a:r>
            <a:r>
              <a:rPr lang="en-US" sz="1800" dirty="0"/>
              <a:t>Droids Robotics.</a:t>
            </a:r>
            <a:endParaRPr lang="ro-RO" sz="1800" dirty="0"/>
          </a:p>
          <a:p>
            <a:pPr marL="342900" indent="-342900">
              <a:buFont typeface="Arial"/>
              <a:buChar char="•"/>
            </a:pPr>
            <a:r>
              <a:rPr lang="en-US" sz="1800" dirty="0"/>
              <a:t>M</a:t>
            </a:r>
            <a:r>
              <a:rPr lang="ro-RO" sz="1800" dirty="0"/>
              <a:t>ai multe lecții </a:t>
            </a:r>
            <a:r>
              <a:rPr lang="ro-RO" sz="1800"/>
              <a:t>despre Mindstorms EV3</a:t>
            </a:r>
            <a:r>
              <a:rPr lang="en-US" sz="1800"/>
              <a:t> </a:t>
            </a:r>
            <a:r>
              <a:rPr lang="ro-RO" sz="1800" dirty="0"/>
              <a:t>sunt disponibile pe </a:t>
            </a:r>
            <a:r>
              <a:rPr lang="ro-RO" sz="1800" dirty="0">
                <a:solidFill>
                  <a:srgbClr val="0070C0"/>
                </a:solidFill>
              </a:rPr>
              <a:t>www.ev3lessons.com</a:t>
            </a:r>
          </a:p>
          <a:p>
            <a:pPr marL="342900" indent="-342900">
              <a:buFont typeface="Arial"/>
              <a:buChar char="•"/>
            </a:pPr>
            <a:r>
              <a:rPr lang="ro-RO" sz="1800" dirty="0"/>
              <a:t>Email-ul autorului</a:t>
            </a:r>
            <a:r>
              <a:rPr lang="en-US" sz="1800" dirty="0"/>
              <a:t>: </a:t>
            </a:r>
            <a:r>
              <a:rPr lang="en-US" sz="1800" dirty="0">
                <a:hlinkClick r:id="rId2"/>
              </a:rPr>
              <a:t>team@droidsrobotics.org</a:t>
            </a:r>
            <a:endParaRPr lang="en-US" sz="1800" dirty="0"/>
          </a:p>
          <a:p>
            <a:pPr marL="342900" indent="-342900">
              <a:buFont typeface="Arial"/>
              <a:buChar char="•"/>
            </a:pPr>
            <a:r>
              <a:rPr lang="ro-RO" sz="1800" b="0" dirty="0"/>
              <a:t>Multumim lui </a:t>
            </a:r>
            <a:r>
              <a:rPr lang="en-US" sz="1800" dirty="0"/>
              <a:t>Marc-André </a:t>
            </a:r>
            <a:r>
              <a:rPr lang="en-US" sz="1800" dirty="0" err="1"/>
              <a:t>Bazergui</a:t>
            </a:r>
            <a:r>
              <a:rPr lang="en-US" sz="1800" dirty="0"/>
              <a:t> f</a:t>
            </a:r>
            <a:r>
              <a:rPr lang="ro-RO" sz="1800" dirty="0"/>
              <a:t>âpentru că ne—au împrumutat </a:t>
            </a:r>
            <a:r>
              <a:rPr lang="en-US" sz="1800" b="0" dirty="0" err="1"/>
              <a:t>PixyCam</a:t>
            </a:r>
            <a:r>
              <a:rPr lang="en-US" sz="1800" b="0" dirty="0"/>
              <a:t> </a:t>
            </a:r>
            <a:r>
              <a:rPr lang="ro-RO" sz="1800" b="0" dirty="0"/>
              <a:t>pentru această lecție</a:t>
            </a:r>
            <a:r>
              <a:rPr lang="en-US" sz="1800" b="0" dirty="0"/>
              <a:t> (</a:t>
            </a:r>
            <a:r>
              <a:rPr lang="en-US" sz="1800" dirty="0">
                <a:hlinkClick r:id="rId3"/>
              </a:rPr>
              <a:t>https://www.facebook.com/marc.a.bazergui</a:t>
            </a:r>
            <a:r>
              <a:rPr lang="en-US" sz="1800" dirty="0"/>
              <a:t>, </a:t>
            </a:r>
            <a:r>
              <a:rPr lang="en-US" sz="1800" dirty="0">
                <a:hlinkClick r:id="rId4"/>
              </a:rPr>
              <a:t>info@bazmarc.ca</a:t>
            </a:r>
            <a:r>
              <a:rPr lang="en-US" sz="1800" dirty="0"/>
              <a:t>)</a:t>
            </a:r>
            <a:endParaRPr lang="ro-RO" sz="1800" dirty="0"/>
          </a:p>
          <a:p>
            <a:pPr marL="342900" indent="-342900">
              <a:buFont typeface="Arial"/>
              <a:buChar char="•"/>
            </a:pPr>
            <a:r>
              <a:rPr lang="ro-RO" sz="1800" dirty="0">
                <a:solidFill>
                  <a:srgbClr val="0070C0"/>
                </a:solidFill>
              </a:rPr>
              <a:t>Această lecție a fost tradusă în limba romană de echipa FTC Rosophia #21455, RO20.</a:t>
            </a:r>
            <a:endParaRPr lang="en-US" sz="1800" dirty="0">
              <a:solidFill>
                <a:srgbClr val="0070C0"/>
              </a:solidFill>
            </a:endParaRPr>
          </a:p>
          <a:p>
            <a:pPr marL="0" indent="0">
              <a:buNone/>
            </a:pPr>
            <a:br>
              <a:rPr lang="en-US" sz="1800" b="0" dirty="0"/>
            </a:br>
            <a:endParaRPr lang="en-US" sz="1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EV3Lessons 2016 (Last Update: 2/4/2016)</a:t>
            </a:r>
            <a:endParaRPr lang="en-US" dirty="0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441326" y="5092200"/>
            <a:ext cx="7913347" cy="923330"/>
          </a:xfrm>
          <a:prstGeom prst="rect">
            <a:avLst/>
          </a:prstGeom>
          <a:solidFill>
            <a:srgbClr val="F5F5F5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</a:rPr>
              <a:t>                         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</a:rPr>
              <a:t>This work is licensed under a 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5"/>
              </a:rPr>
              <a:t>Creative Commons Attribution-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5"/>
              </a:rPr>
              <a:t>NonCommercial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5"/>
              </a:rPr>
              <a:t>-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5"/>
              </a:rPr>
              <a:t>ShareAlike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5"/>
              </a:rPr>
              <a:t> 4.0 International License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</a:rPr>
              <a:t>.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rgbClr val="4374B7"/>
              </a:solidFill>
              <a:effectLst/>
              <a:latin typeface="Helvetica Neue"/>
            </a:endParaRPr>
          </a:p>
        </p:txBody>
      </p:sp>
      <p:pic>
        <p:nvPicPr>
          <p:cNvPr id="2050" name="Picture 2" descr="Creative Commons License">
            <a:hlinkClick r:id="rId5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99212" y="3990120"/>
            <a:ext cx="2161449" cy="76142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8795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0282" y="168934"/>
            <a:ext cx="8452022" cy="834081"/>
          </a:xfrm>
        </p:spPr>
        <p:txBody>
          <a:bodyPr>
            <a:normAutofit fontScale="90000"/>
          </a:bodyPr>
          <a:lstStyle/>
          <a:p>
            <a:r>
              <a:rPr lang="ro-RO" dirty="0"/>
              <a:t>Ce este un Cod de Culoare și cum îl folosim</a:t>
            </a:r>
            <a:r>
              <a:rPr lang="en-US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o-RO" dirty="0"/>
              <a:t>Codurile de culoare sunt două sau mai multe semnături, una lângă cealaltă.</a:t>
            </a:r>
            <a:endParaRPr lang="en-US" dirty="0"/>
          </a:p>
          <a:p>
            <a:r>
              <a:rPr lang="ro-RO" dirty="0"/>
              <a:t>Un mod de a antrena P</a:t>
            </a:r>
            <a:r>
              <a:rPr lang="en-US" dirty="0" err="1"/>
              <a:t>ixyCam</a:t>
            </a:r>
            <a:r>
              <a:rPr lang="en-US" dirty="0"/>
              <a:t> </a:t>
            </a:r>
            <a:r>
              <a:rPr lang="ro-RO" dirty="0"/>
              <a:t>să recunoască mai mult de o culoare, PixyCam recunoaște o culoare lângă alta ca un obiect. Îți permit să ai mai multe semnături (mai mult de 7 semnături de culoare).</a:t>
            </a:r>
            <a:endParaRPr lang="en-US" dirty="0"/>
          </a:p>
          <a:p>
            <a:r>
              <a:rPr lang="ro-RO" dirty="0"/>
              <a:t>Face detectarea de obiecte mai eficientă pentru că este puțin probabil să existe aceleași culori una lângă cealaltă pe fundal în așa fel încât să fie vazute de cameră.</a:t>
            </a:r>
            <a:endParaRPr lang="en-US" dirty="0"/>
          </a:p>
          <a:p>
            <a:r>
              <a:rPr lang="en-US" dirty="0"/>
              <a:t>Can give you an angle estimate of the object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EV3Lessons 2016 (Last Update: 2/4/2016)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8554" y="4179647"/>
            <a:ext cx="4742426" cy="202294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045970" y="6240162"/>
            <a:ext cx="19926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Photo Credits: </a:t>
            </a:r>
            <a:r>
              <a:rPr lang="en-US" sz="1100" dirty="0" err="1"/>
              <a:t>PixyCam</a:t>
            </a:r>
            <a:r>
              <a:rPr lang="en-US" sz="1100" dirty="0"/>
              <a:t> Help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11018" y="4179647"/>
            <a:ext cx="1793280" cy="18288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951877" y="6036159"/>
            <a:ext cx="19926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Back of </a:t>
            </a:r>
            <a:r>
              <a:rPr lang="en-US" sz="1100" dirty="0" err="1"/>
              <a:t>PixyCam</a:t>
            </a:r>
            <a:r>
              <a:rPr lang="en-US" sz="1100" dirty="0"/>
              <a:t> Box</a:t>
            </a:r>
          </a:p>
        </p:txBody>
      </p:sp>
    </p:spTree>
    <p:extLst>
      <p:ext uri="{BB962C8B-B14F-4D97-AF65-F5344CB8AC3E}">
        <p14:creationId xmlns:p14="http://schemas.microsoft.com/office/powerpoint/2010/main" val="20423598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Termeni ajutători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3632" y="1359244"/>
            <a:ext cx="8452022" cy="2073754"/>
          </a:xfrm>
        </p:spPr>
        <p:txBody>
          <a:bodyPr>
            <a:normAutofit lnSpcReduction="10000"/>
          </a:bodyPr>
          <a:lstStyle/>
          <a:p>
            <a:r>
              <a:rPr lang="en-US" dirty="0" err="1"/>
              <a:t>PixyCam</a:t>
            </a:r>
            <a:r>
              <a:rPr lang="en-US" dirty="0"/>
              <a:t> wiki </a:t>
            </a:r>
            <a:r>
              <a:rPr lang="ro-RO" dirty="0"/>
              <a:t>și</a:t>
            </a:r>
            <a:r>
              <a:rPr lang="en-US" dirty="0"/>
              <a:t> men</a:t>
            </a:r>
            <a:r>
              <a:rPr lang="ro-RO" dirty="0"/>
              <a:t>i</a:t>
            </a:r>
            <a:r>
              <a:rPr lang="en-US" dirty="0"/>
              <a:t>u</a:t>
            </a:r>
            <a:r>
              <a:rPr lang="ro-RO" dirty="0"/>
              <a:t>l pot utiliza trei termeni care te pot ușor deruta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S</a:t>
            </a:r>
            <a:r>
              <a:rPr lang="ro-RO" dirty="0"/>
              <a:t>emnătură</a:t>
            </a:r>
            <a:r>
              <a:rPr lang="en-US" dirty="0"/>
              <a:t> (</a:t>
            </a:r>
            <a:r>
              <a:rPr lang="ro-RO" dirty="0"/>
              <a:t>uneori numită Semnătură normală</a:t>
            </a:r>
            <a:r>
              <a:rPr lang="en-US" dirty="0"/>
              <a:t>): </a:t>
            </a:r>
            <a:r>
              <a:rPr lang="ro-RO" dirty="0"/>
              <a:t>o semnătură este alcătuită dintr-o culoare </a:t>
            </a:r>
            <a:r>
              <a:rPr lang="en-US" dirty="0"/>
              <a:t>(u</a:t>
            </a:r>
            <a:r>
              <a:rPr lang="ro-RO" dirty="0"/>
              <a:t>tilizată în lecțiile noastre  Introducere - </a:t>
            </a:r>
            <a:r>
              <a:rPr lang="en-US" dirty="0"/>
              <a:t> </a:t>
            </a:r>
            <a:r>
              <a:rPr lang="en-US" dirty="0" err="1"/>
              <a:t>PixyCam</a:t>
            </a:r>
            <a:r>
              <a:rPr lang="en-US" dirty="0"/>
              <a:t> </a:t>
            </a:r>
            <a:r>
              <a:rPr lang="ro-RO" dirty="0"/>
              <a:t>și Identificatori de culoare</a:t>
            </a:r>
            <a:r>
              <a:rPr lang="en-US" dirty="0"/>
              <a:t>)</a:t>
            </a:r>
            <a:r>
              <a:rPr lang="ro-RO" dirty="0"/>
              <a:t>.</a:t>
            </a:r>
            <a:endParaRPr lang="en-US" dirty="0"/>
          </a:p>
          <a:p>
            <a:pPr lvl="1"/>
            <a:r>
              <a:rPr lang="ro-RO" dirty="0"/>
              <a:t>Semnătura </a:t>
            </a:r>
            <a:r>
              <a:rPr lang="en-US" dirty="0"/>
              <a:t>CC: </a:t>
            </a:r>
            <a:r>
              <a:rPr lang="ro-RO" dirty="0"/>
              <a:t>semnături individuale utilizate în codurile de culoare</a:t>
            </a:r>
            <a:endParaRPr lang="en-US" dirty="0"/>
          </a:p>
          <a:p>
            <a:pPr lvl="1"/>
            <a:r>
              <a:rPr lang="ro-RO" dirty="0"/>
              <a:t>Coduri de culoare</a:t>
            </a:r>
            <a:r>
              <a:rPr lang="en-US" dirty="0"/>
              <a:t>: 2 </a:t>
            </a:r>
            <a:r>
              <a:rPr lang="ro-RO" dirty="0"/>
              <a:t>sau mai multe semnături CC una lângă cealalată.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EV3Lessons 2016 (Last Update: 2/4/2016)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38600" y="4260770"/>
            <a:ext cx="2590800" cy="114875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038600" y="3847421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Color Code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102100" y="4476931"/>
            <a:ext cx="1206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CC Signature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397500" y="4476931"/>
            <a:ext cx="1206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CC Signature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09348" y="4271626"/>
            <a:ext cx="1261329" cy="1148751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690939" y="4476670"/>
            <a:ext cx="1206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Normal Signature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594100" y="3667777"/>
            <a:ext cx="3403600" cy="21481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4496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807" y="33209"/>
            <a:ext cx="8452022" cy="834081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Configu</a:t>
            </a:r>
            <a:r>
              <a:rPr lang="ro-RO" dirty="0"/>
              <a:t>rarea Modurilor Codurilor de culoare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3632" y="1171354"/>
            <a:ext cx="6029590" cy="3553416"/>
          </a:xfrm>
        </p:spPr>
        <p:txBody>
          <a:bodyPr>
            <a:normAutofit fontScale="92500" lnSpcReduction="10000"/>
          </a:bodyPr>
          <a:lstStyle/>
          <a:p>
            <a:r>
              <a:rPr lang="ro-RO" sz="1800" b="1" dirty="0"/>
              <a:t>Inactiv</a:t>
            </a:r>
            <a:r>
              <a:rPr lang="en-US" sz="1800" b="1" dirty="0"/>
              <a:t>: </a:t>
            </a:r>
            <a:r>
              <a:rPr lang="en-US" sz="1800" dirty="0" err="1"/>
              <a:t>PixyCam</a:t>
            </a:r>
            <a:r>
              <a:rPr lang="en-US" sz="1800" dirty="0"/>
              <a:t> </a:t>
            </a:r>
            <a:r>
              <a:rPr lang="ro-RO" sz="1800" dirty="0"/>
              <a:t>nu va detecta niciun cod de culoare dar va detecta semnăturile CC ca obiecte individuale</a:t>
            </a:r>
            <a:endParaRPr lang="en-US" sz="1800" dirty="0"/>
          </a:p>
          <a:p>
            <a:r>
              <a:rPr lang="ro-RO" sz="1800" b="1" dirty="0"/>
              <a:t>Activ</a:t>
            </a:r>
            <a:r>
              <a:rPr lang="en-US" sz="1800" b="1" dirty="0"/>
              <a:t>:</a:t>
            </a:r>
            <a:r>
              <a:rPr lang="en-US" sz="1800" dirty="0"/>
              <a:t> </a:t>
            </a:r>
            <a:r>
              <a:rPr lang="ro-RO" sz="1800" dirty="0"/>
              <a:t>Modul de bază, Va detecta atât semnăturile normale cât și codurile de culoare. </a:t>
            </a:r>
            <a:r>
              <a:rPr lang="en-US" sz="1800" dirty="0"/>
              <a:t>Ob</a:t>
            </a:r>
            <a:r>
              <a:rPr lang="ro-RO" sz="1800" dirty="0"/>
              <a:t>iectele care se potrivesc semnăturilor CC dar nu sunt o parte a codurilor de culoare nu vor fi detectate ca obiecte individuale.</a:t>
            </a:r>
            <a:endParaRPr lang="en-US" sz="1800" dirty="0"/>
          </a:p>
          <a:p>
            <a:r>
              <a:rPr lang="ro-RO" sz="1800" b="1" dirty="0"/>
              <a:t>Doar Coduri de culoare</a:t>
            </a:r>
            <a:r>
              <a:rPr lang="en-US" sz="1800" b="1" dirty="0"/>
              <a:t>: </a:t>
            </a:r>
            <a:r>
              <a:rPr lang="ro-RO" sz="1800" dirty="0"/>
              <a:t>Doar obiectele care se potrivesc culorii semnăturilor (semnături normale și semnături CC</a:t>
            </a:r>
            <a:r>
              <a:rPr lang="en-US" sz="1800" dirty="0"/>
              <a:t>) </a:t>
            </a:r>
            <a:r>
              <a:rPr lang="ro-RO" sz="1800" dirty="0"/>
              <a:t>sunt detectate doar dacă fac parte dintr-un cod de culoare.</a:t>
            </a:r>
            <a:endParaRPr lang="en-US" sz="1800" dirty="0"/>
          </a:p>
          <a:p>
            <a:r>
              <a:rPr lang="en-US" sz="1800" b="1" dirty="0"/>
              <a:t>Mix</a:t>
            </a:r>
            <a:r>
              <a:rPr lang="ro-RO" sz="1800" b="1" dirty="0"/>
              <a:t>t</a:t>
            </a:r>
            <a:r>
              <a:rPr lang="en-US" sz="1800" b="1" dirty="0"/>
              <a:t>:</a:t>
            </a:r>
            <a:r>
              <a:rPr lang="en-US" sz="1800" dirty="0"/>
              <a:t> </a:t>
            </a:r>
            <a:r>
              <a:rPr lang="ro-RO" sz="1800" dirty="0"/>
              <a:t>Codurile de culoare și Semnăturile Normale sunt detectate. Obiectele care se potrivesc semnăturilor CC ( chiar dacă nu sunt parte a unui cod de culoare) sunt de asemenea detectate ca un obiect.</a:t>
            </a:r>
            <a:endParaRPr lang="en-US" sz="1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EV3Lessons 2016 (Last Update: 2/4/2016)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31867" y="4771659"/>
            <a:ext cx="4018925" cy="177672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41959" y="4711915"/>
            <a:ext cx="197115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/>
              <a:t>Configurarea Modurilor</a:t>
            </a:r>
            <a:r>
              <a:rPr lang="en-US" dirty="0"/>
              <a:t>. </a:t>
            </a:r>
          </a:p>
          <a:p>
            <a:r>
              <a:rPr lang="en-US" dirty="0" err="1"/>
              <a:t>PixyMon</a:t>
            </a:r>
            <a:r>
              <a:rPr lang="en-US" dirty="0"/>
              <a:t>: </a:t>
            </a:r>
            <a:r>
              <a:rPr lang="ro-RO" dirty="0"/>
              <a:t>Î</a:t>
            </a:r>
            <a:r>
              <a:rPr lang="en-US" dirty="0"/>
              <a:t>n Configure Parameters </a:t>
            </a:r>
            <a:r>
              <a:rPr lang="en-US" dirty="0">
                <a:sym typeface="Wingdings"/>
              </a:rPr>
              <a:t> Expert </a:t>
            </a:r>
            <a:r>
              <a:rPr lang="en-US" dirty="0"/>
              <a:t>Tab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61916" y="1124465"/>
            <a:ext cx="2482490" cy="154072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85391" y="3932628"/>
            <a:ext cx="2487168" cy="164519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461916" y="2666532"/>
            <a:ext cx="24824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/>
              <a:t>Așa arată o semnătură </a:t>
            </a:r>
            <a:r>
              <a:rPr lang="en-US" dirty="0"/>
              <a:t>CC </a:t>
            </a:r>
            <a:r>
              <a:rPr lang="ro-RO" dirty="0"/>
              <a:t>în modul Activ și doar coduri de culoare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461916" y="5560181"/>
            <a:ext cx="24824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/>
              <a:t>Așa arată o semnătură CC în modul Inactiv și Mixt.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60432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807" y="53418"/>
            <a:ext cx="8452022" cy="834081"/>
          </a:xfrm>
        </p:spPr>
        <p:txBody>
          <a:bodyPr>
            <a:normAutofit fontScale="90000"/>
          </a:bodyPr>
          <a:lstStyle/>
          <a:p>
            <a:r>
              <a:rPr lang="ro-RO" dirty="0"/>
              <a:t>Provocarea</a:t>
            </a:r>
            <a:r>
              <a:rPr lang="en-US" dirty="0"/>
              <a:t> 1: </a:t>
            </a:r>
            <a:r>
              <a:rPr lang="ro-RO" dirty="0"/>
              <a:t>Să faci un cod de culoare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3633" y="1359244"/>
            <a:ext cx="5487776" cy="5094142"/>
          </a:xfrm>
        </p:spPr>
        <p:txBody>
          <a:bodyPr>
            <a:normAutofit/>
          </a:bodyPr>
          <a:lstStyle/>
          <a:p>
            <a:r>
              <a:rPr lang="ro-RO" sz="1600" b="1" dirty="0"/>
              <a:t>Asigură-te că ai selectat </a:t>
            </a:r>
            <a:r>
              <a:rPr lang="en-US" sz="1600" b="1" dirty="0"/>
              <a:t>ENABLED </a:t>
            </a:r>
            <a:r>
              <a:rPr lang="ro-RO" sz="1600" b="1" dirty="0"/>
              <a:t>î</a:t>
            </a:r>
            <a:r>
              <a:rPr lang="en-US" sz="1600" b="1" dirty="0"/>
              <a:t>n Configure Parameters </a:t>
            </a:r>
            <a:r>
              <a:rPr lang="en-US" sz="1600" b="1" dirty="0">
                <a:sym typeface="Wingdings"/>
              </a:rPr>
              <a:t> Expert tab</a:t>
            </a:r>
            <a:endParaRPr lang="en-US" sz="1600" b="1" dirty="0"/>
          </a:p>
          <a:p>
            <a:r>
              <a:rPr lang="ro-RO" sz="1600" dirty="0"/>
              <a:t>Învață</a:t>
            </a:r>
            <a:r>
              <a:rPr lang="en-US" sz="1600" dirty="0"/>
              <a:t> Pixy </a:t>
            </a:r>
            <a:r>
              <a:rPr lang="ro-RO" sz="1600" dirty="0"/>
              <a:t>semnăturile </a:t>
            </a:r>
            <a:r>
              <a:rPr lang="en-US" sz="1600" dirty="0"/>
              <a:t>CC </a:t>
            </a:r>
            <a:r>
              <a:rPr lang="ro-RO" sz="1600" dirty="0"/>
              <a:t>necesare pentru codul de culoare pe care îl folosești.</a:t>
            </a:r>
            <a:endParaRPr lang="en-US" sz="1600" dirty="0"/>
          </a:p>
          <a:p>
            <a:pPr lvl="1"/>
            <a:r>
              <a:rPr lang="en-US" sz="1600" dirty="0"/>
              <a:t>Con</a:t>
            </a:r>
            <a:r>
              <a:rPr lang="ro-RO" sz="1600" dirty="0"/>
              <a:t>ectează o cărămidă Lego roșie și una galbenă pentru a te pregăti pentru un cod de culoare.</a:t>
            </a:r>
            <a:endParaRPr lang="en-US" sz="1600" dirty="0"/>
          </a:p>
          <a:p>
            <a:pPr lvl="1"/>
            <a:r>
              <a:rPr lang="ro-RO" sz="1600" dirty="0"/>
              <a:t>Încarcă-le în </a:t>
            </a:r>
            <a:r>
              <a:rPr lang="en-US" sz="1600" dirty="0" err="1"/>
              <a:t>PixyMon</a:t>
            </a:r>
            <a:r>
              <a:rPr lang="en-US" sz="1600" dirty="0"/>
              <a:t> </a:t>
            </a:r>
            <a:r>
              <a:rPr lang="ro-RO" sz="1600" dirty="0"/>
              <a:t>și apasă </a:t>
            </a:r>
            <a:r>
              <a:rPr lang="en-US" sz="1600" dirty="0"/>
              <a:t>– Set CC signature 1 </a:t>
            </a:r>
            <a:r>
              <a:rPr lang="ro-RO" sz="1600" dirty="0"/>
              <a:t>și</a:t>
            </a:r>
            <a:r>
              <a:rPr lang="en-US" sz="1600" dirty="0"/>
              <a:t> </a:t>
            </a:r>
            <a:r>
              <a:rPr lang="ro-RO" sz="1600" dirty="0"/>
              <a:t>evidențiază doar cărămida roșie</a:t>
            </a:r>
            <a:endParaRPr lang="en-US" sz="1600" dirty="0"/>
          </a:p>
          <a:p>
            <a:pPr lvl="1"/>
            <a:r>
              <a:rPr lang="ro-RO" sz="1600" dirty="0"/>
              <a:t>Apoi apasă pe </a:t>
            </a:r>
            <a:r>
              <a:rPr lang="en-US" sz="1600" dirty="0"/>
              <a:t>Action – Set</a:t>
            </a:r>
            <a:r>
              <a:rPr lang="ro-RO" sz="1600" dirty="0"/>
              <a:t>ează </a:t>
            </a:r>
            <a:r>
              <a:rPr lang="en-US" sz="1600" dirty="0"/>
              <a:t>CC signature 2 </a:t>
            </a:r>
            <a:r>
              <a:rPr lang="ro-RO" sz="1600" dirty="0"/>
              <a:t>și evidențiază doar cărămida galbenă. </a:t>
            </a:r>
            <a:endParaRPr lang="en-US" sz="1600" dirty="0"/>
          </a:p>
          <a:p>
            <a:pPr lvl="1"/>
            <a:r>
              <a:rPr lang="en-US" sz="1600" dirty="0" err="1"/>
              <a:t>PixyMon</a:t>
            </a:r>
            <a:r>
              <a:rPr lang="en-US" sz="1600" dirty="0"/>
              <a:t> </a:t>
            </a:r>
            <a:r>
              <a:rPr lang="ro-RO" sz="1600" dirty="0"/>
              <a:t>ar trebui să combine cele 2 semnături CC una lângă cealalată și să realizeze Codul de Culoare 12.</a:t>
            </a:r>
            <a:endParaRPr lang="en-US" sz="1600" dirty="0"/>
          </a:p>
          <a:p>
            <a:pPr lvl="1"/>
            <a:r>
              <a:rPr lang="ro-RO" sz="1600" dirty="0"/>
              <a:t>Codul de culoare este 12 deoarece utilizează semnătura 1 CC + semnătura 2 CC </a:t>
            </a:r>
            <a:endParaRPr lang="en-US" sz="1600" dirty="0"/>
          </a:p>
          <a:p>
            <a:pPr lvl="1"/>
            <a:r>
              <a:rPr lang="ro-RO" sz="1600" dirty="0"/>
              <a:t>Dacă </a:t>
            </a:r>
            <a:r>
              <a:rPr lang="en-US" sz="1600" dirty="0" err="1"/>
              <a:t>PixyMon</a:t>
            </a:r>
            <a:r>
              <a:rPr lang="en-US" sz="1600" dirty="0"/>
              <a:t> </a:t>
            </a:r>
            <a:r>
              <a:rPr lang="ro-RO" sz="1600" dirty="0"/>
              <a:t>nu recunoaște automat codul de culoare verifică </a:t>
            </a:r>
            <a:r>
              <a:rPr lang="en-US" sz="1600" dirty="0">
                <a:hlinkClick r:id="rId3"/>
              </a:rPr>
              <a:t>this webpage</a:t>
            </a:r>
            <a:r>
              <a:rPr lang="en-US" sz="1600" dirty="0"/>
              <a:t> </a:t>
            </a:r>
            <a:r>
              <a:rPr lang="ro-RO" sz="1600" dirty="0"/>
              <a:t>pentru ghidul de T</a:t>
            </a:r>
            <a:r>
              <a:rPr lang="en-US" sz="1600" dirty="0" err="1"/>
              <a:t>roubleshooting</a:t>
            </a:r>
            <a:r>
              <a:rPr lang="ro-RO" sz="1600" dirty="0"/>
              <a:t>.</a:t>
            </a:r>
            <a:endParaRPr lang="en-US" sz="1600" dirty="0"/>
          </a:p>
          <a:p>
            <a:pPr lvl="1"/>
            <a:endParaRPr lang="en-US" sz="1600" dirty="0"/>
          </a:p>
          <a:p>
            <a:endParaRPr lang="en-US" sz="16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EV3Lessons 2016 (Last Update: 2/4/2016)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42306" y="4745285"/>
            <a:ext cx="2830096" cy="176488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42306" y="2816392"/>
            <a:ext cx="2830096" cy="176880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55558" y="887499"/>
            <a:ext cx="2830096" cy="1768809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6880796" y="1429611"/>
            <a:ext cx="659692" cy="823259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7540488" y="3453008"/>
            <a:ext cx="761283" cy="867201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76117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o-RO" dirty="0"/>
              <a:t>Să invățăm mai multe despre codurile de culoare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EV3Lessons 2016 (Last Update: 2/4/2016)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6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5421" y="2899922"/>
            <a:ext cx="3749989" cy="222344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93773" y="2471140"/>
            <a:ext cx="3140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Identifi</a:t>
            </a:r>
            <a:r>
              <a:rPr lang="ro-RO" dirty="0">
                <a:solidFill>
                  <a:srgbClr val="FF0000"/>
                </a:solidFill>
              </a:rPr>
              <a:t>că unghiul semnăturii.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07585" y="1628861"/>
            <a:ext cx="36280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00B0F0"/>
                </a:solidFill>
              </a:rPr>
              <a:t>Identifi</a:t>
            </a:r>
            <a:r>
              <a:rPr lang="ro-RO" dirty="0">
                <a:solidFill>
                  <a:srgbClr val="00B0F0"/>
                </a:solidFill>
              </a:rPr>
              <a:t>că semnăturile </a:t>
            </a:r>
            <a:r>
              <a:rPr lang="en-US" dirty="0">
                <a:solidFill>
                  <a:srgbClr val="00B0F0"/>
                </a:solidFill>
              </a:rPr>
              <a:t>CC</a:t>
            </a:r>
            <a:r>
              <a:rPr lang="ro-RO" dirty="0">
                <a:solidFill>
                  <a:srgbClr val="00B0F0"/>
                </a:solidFill>
              </a:rPr>
              <a:t> în codurile de culoare </a:t>
            </a:r>
            <a:r>
              <a:rPr lang="en-US" dirty="0">
                <a:solidFill>
                  <a:srgbClr val="00B0F0"/>
                </a:solidFill>
              </a:rPr>
              <a:t>(</a:t>
            </a:r>
            <a:r>
              <a:rPr lang="ro-RO" dirty="0">
                <a:solidFill>
                  <a:srgbClr val="00B0F0"/>
                </a:solidFill>
              </a:rPr>
              <a:t>în acest caz</a:t>
            </a:r>
            <a:r>
              <a:rPr lang="en-US" dirty="0">
                <a:solidFill>
                  <a:srgbClr val="00B0F0"/>
                </a:solidFill>
              </a:rPr>
              <a:t> #1 </a:t>
            </a:r>
            <a:r>
              <a:rPr lang="ro-RO" dirty="0">
                <a:solidFill>
                  <a:srgbClr val="00B0F0"/>
                </a:solidFill>
              </a:rPr>
              <a:t>și</a:t>
            </a:r>
            <a:r>
              <a:rPr lang="en-US" dirty="0">
                <a:solidFill>
                  <a:srgbClr val="00B0F0"/>
                </a:solidFill>
              </a:rPr>
              <a:t> #2)</a:t>
            </a:r>
          </a:p>
        </p:txBody>
      </p:sp>
      <p:sp>
        <p:nvSpPr>
          <p:cNvPr id="24" name="Oval 23"/>
          <p:cNvSpPr/>
          <p:nvPr/>
        </p:nvSpPr>
        <p:spPr>
          <a:xfrm>
            <a:off x="485422" y="2895988"/>
            <a:ext cx="418346" cy="190135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F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33934" y="2554688"/>
            <a:ext cx="4259034" cy="266589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432798" y="5220586"/>
            <a:ext cx="33616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Photo credit: </a:t>
            </a:r>
            <a:r>
              <a:rPr lang="en-US" sz="1100" dirty="0" err="1"/>
              <a:t>PixyCam</a:t>
            </a:r>
            <a:r>
              <a:rPr lang="en-US" sz="1100" dirty="0"/>
              <a:t> Help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433934" y="1386501"/>
            <a:ext cx="44492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/>
              <a:t>Observă cum ambele valori se schimbă în funcție de semnături în fiecare cod de culoare și unghiul în care sunt ținute.</a:t>
            </a:r>
            <a:endParaRPr lang="en-US" dirty="0"/>
          </a:p>
        </p:txBody>
      </p:sp>
      <p:sp>
        <p:nvSpPr>
          <p:cNvPr id="13" name="Oval 12"/>
          <p:cNvSpPr/>
          <p:nvPr/>
        </p:nvSpPr>
        <p:spPr>
          <a:xfrm>
            <a:off x="836388" y="2897956"/>
            <a:ext cx="418346" cy="19013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4853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lorcodesmall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19547" r="22313"/>
          <a:stretch/>
        </p:blipFill>
        <p:spPr>
          <a:xfrm>
            <a:off x="4484940" y="1581223"/>
            <a:ext cx="4051393" cy="391972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Provocarea</a:t>
            </a:r>
            <a:r>
              <a:rPr lang="en-US" dirty="0"/>
              <a:t> 2: </a:t>
            </a:r>
            <a:r>
              <a:rPr lang="ro-RO" dirty="0"/>
              <a:t>Unde este</a:t>
            </a:r>
            <a:r>
              <a:rPr lang="en-US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3632" y="1359243"/>
            <a:ext cx="3973325" cy="4880919"/>
          </a:xfrm>
        </p:spPr>
        <p:txBody>
          <a:bodyPr>
            <a:normAutofit fontScale="92500" lnSpcReduction="10000"/>
          </a:bodyPr>
          <a:lstStyle/>
          <a:p>
            <a:r>
              <a:rPr lang="ro-RO" dirty="0"/>
              <a:t>Realizează un program care să detecteze și să spună dacă codul de culoare pe care l-ai realizat la Provocarea 1 este la </a:t>
            </a:r>
            <a:r>
              <a:rPr lang="ro-RO" b="1" dirty="0"/>
              <a:t>stânga</a:t>
            </a:r>
            <a:r>
              <a:rPr lang="ro-RO" dirty="0"/>
              <a:t> sau la </a:t>
            </a:r>
            <a:r>
              <a:rPr lang="ro-RO" b="1" dirty="0"/>
              <a:t>dreapta</a:t>
            </a:r>
            <a:r>
              <a:rPr lang="ro-RO" dirty="0"/>
              <a:t> camerei. (din perspectiva camerei și nu a omului din față).</a:t>
            </a:r>
            <a:r>
              <a:rPr lang="en-US" dirty="0"/>
              <a:t> </a:t>
            </a:r>
          </a:p>
          <a:p>
            <a:r>
              <a:rPr lang="ro-RO" dirty="0"/>
              <a:t>Ai nevoie de un block </a:t>
            </a:r>
            <a:r>
              <a:rPr lang="en-US" dirty="0"/>
              <a:t>loop, </a:t>
            </a:r>
            <a:r>
              <a:rPr lang="ro-RO" dirty="0"/>
              <a:t>Block-ul </a:t>
            </a:r>
            <a:r>
              <a:rPr lang="en-US" dirty="0"/>
              <a:t>Pixy Camera </a:t>
            </a:r>
            <a:r>
              <a:rPr lang="ro-RO" dirty="0"/>
              <a:t>î</a:t>
            </a:r>
            <a:r>
              <a:rPr lang="en-US" dirty="0"/>
              <a:t>n Measure – Read Signature mode, </a:t>
            </a:r>
            <a:r>
              <a:rPr lang="ro-RO" dirty="0"/>
              <a:t>block-uri </a:t>
            </a:r>
            <a:r>
              <a:rPr lang="en-US" dirty="0"/>
              <a:t>Compare, </a:t>
            </a:r>
            <a:r>
              <a:rPr lang="ro-RO" dirty="0"/>
              <a:t>block-ul </a:t>
            </a:r>
            <a:r>
              <a:rPr lang="en-US" dirty="0"/>
              <a:t>Switch Block </a:t>
            </a:r>
            <a:r>
              <a:rPr lang="ro-RO" dirty="0"/>
              <a:t>î</a:t>
            </a:r>
            <a:r>
              <a:rPr lang="en-US" dirty="0"/>
              <a:t>n</a:t>
            </a:r>
            <a:r>
              <a:rPr lang="ro-RO" dirty="0"/>
              <a:t> modul</a:t>
            </a:r>
            <a:r>
              <a:rPr lang="en-US" dirty="0"/>
              <a:t> Logic, </a:t>
            </a:r>
            <a:r>
              <a:rPr lang="ro-RO" dirty="0"/>
              <a:t>și un block de</a:t>
            </a:r>
            <a:r>
              <a:rPr lang="en-US" dirty="0"/>
              <a:t> Sound</a:t>
            </a:r>
          </a:p>
          <a:p>
            <a:r>
              <a:rPr lang="ro-RO" dirty="0"/>
              <a:t>Va trebui să știi cum identifică camera dacă un obicet este la stânga sau la dreapta. (vezi slide-ul următor)</a:t>
            </a:r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© EV3Lessons 2016 (Last Update: 2/4/2016)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7</a:t>
            </a:fld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6528393" y="2377855"/>
            <a:ext cx="1209218" cy="121595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841703" y="2319535"/>
            <a:ext cx="10516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rgbClr val="00B0F0"/>
                </a:solidFill>
              </a:rPr>
              <a:t>PixyCam</a:t>
            </a:r>
            <a:endParaRPr lang="en-US" sz="1600" dirty="0">
              <a:solidFill>
                <a:srgbClr val="00B0F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493775" y="4882780"/>
            <a:ext cx="10516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600" dirty="0"/>
              <a:t>Stânga camerei</a:t>
            </a:r>
            <a:endParaRPr lang="en-US" sz="1600" dirty="0"/>
          </a:p>
        </p:txBody>
      </p:sp>
      <p:sp>
        <p:nvSpPr>
          <p:cNvPr id="15" name="TextBox 14"/>
          <p:cNvSpPr txBox="1"/>
          <p:nvPr/>
        </p:nvSpPr>
        <p:spPr>
          <a:xfrm>
            <a:off x="4678620" y="4882780"/>
            <a:ext cx="10516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600" dirty="0"/>
              <a:t>Dreapta </a:t>
            </a:r>
            <a:r>
              <a:rPr lang="en-US" sz="1600" dirty="0" err="1"/>
              <a:t>camer</a:t>
            </a:r>
            <a:r>
              <a:rPr lang="ro-RO" sz="1600" dirty="0"/>
              <a:t>ei</a:t>
            </a:r>
            <a:endParaRPr lang="en-US" sz="1600" dirty="0"/>
          </a:p>
        </p:txBody>
      </p:sp>
      <p:sp>
        <p:nvSpPr>
          <p:cNvPr id="17" name="TextBox 16"/>
          <p:cNvSpPr txBox="1"/>
          <p:nvPr/>
        </p:nvSpPr>
        <p:spPr>
          <a:xfrm>
            <a:off x="5170531" y="5566060"/>
            <a:ext cx="3374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dirty="0"/>
              <a:t>Vizionează video-ul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2796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o-RO" dirty="0"/>
              <a:t>Să învățăm o tehnică nouă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3632" y="1268986"/>
            <a:ext cx="4308812" cy="4880919"/>
          </a:xfrm>
        </p:spPr>
        <p:txBody>
          <a:bodyPr/>
          <a:lstStyle/>
          <a:p>
            <a:r>
              <a:rPr lang="ro-RO" dirty="0"/>
              <a:t>Vom utiliza output-urile centroidelor </a:t>
            </a:r>
            <a:r>
              <a:rPr lang="en-US" dirty="0"/>
              <a:t>X </a:t>
            </a:r>
            <a:r>
              <a:rPr lang="ro-RO" dirty="0"/>
              <a:t>și</a:t>
            </a:r>
            <a:r>
              <a:rPr lang="en-US" dirty="0"/>
              <a:t> Y (#5 and #6) </a:t>
            </a:r>
            <a:r>
              <a:rPr lang="ro-RO" dirty="0"/>
              <a:t>î</a:t>
            </a:r>
            <a:r>
              <a:rPr lang="en-US" dirty="0"/>
              <a:t>n </a:t>
            </a:r>
            <a:r>
              <a:rPr lang="ro-RO" dirty="0"/>
              <a:t>block-ul </a:t>
            </a:r>
            <a:r>
              <a:rPr lang="en-US" dirty="0" err="1"/>
              <a:t>PixyCam</a:t>
            </a:r>
            <a:endParaRPr lang="en-US" dirty="0"/>
          </a:p>
          <a:p>
            <a:r>
              <a:rPr lang="ro-RO" dirty="0"/>
              <a:t>Aceste output-uri îți permit să vezi unde este un obiect în comparație cu camera.</a:t>
            </a:r>
            <a:r>
              <a:rPr lang="en-US" dirty="0"/>
              <a:t> </a:t>
            </a:r>
          </a:p>
          <a:p>
            <a:r>
              <a:rPr lang="en-US" b="1" dirty="0"/>
              <a:t>X centroid</a:t>
            </a:r>
            <a:r>
              <a:rPr lang="en-US" dirty="0"/>
              <a:t>: </a:t>
            </a:r>
            <a:r>
              <a:rPr lang="ro-RO" dirty="0"/>
              <a:t>Interval între </a:t>
            </a:r>
            <a:r>
              <a:rPr lang="en-US" dirty="0"/>
              <a:t>0 </a:t>
            </a:r>
            <a:r>
              <a:rPr lang="ro-RO" dirty="0"/>
              <a:t>și</a:t>
            </a:r>
            <a:r>
              <a:rPr lang="en-US" dirty="0"/>
              <a:t> 255 (0</a:t>
            </a:r>
            <a:r>
              <a:rPr lang="ro-RO" dirty="0"/>
              <a:t> este cel mai din stânga pixel din perspectiva lentilei camerei</a:t>
            </a:r>
            <a:r>
              <a:rPr lang="en-US" dirty="0"/>
              <a:t>)</a:t>
            </a:r>
          </a:p>
          <a:p>
            <a:r>
              <a:rPr lang="en-US" b="1" dirty="0"/>
              <a:t>Y centroid</a:t>
            </a:r>
            <a:r>
              <a:rPr lang="en-US" dirty="0"/>
              <a:t>: </a:t>
            </a:r>
            <a:r>
              <a:rPr lang="ro-RO" dirty="0"/>
              <a:t>Interval între </a:t>
            </a:r>
            <a:r>
              <a:rPr lang="en-US" dirty="0"/>
              <a:t>0 </a:t>
            </a:r>
            <a:r>
              <a:rPr lang="ro-RO" dirty="0"/>
              <a:t>și</a:t>
            </a:r>
            <a:r>
              <a:rPr lang="en-US" dirty="0"/>
              <a:t> 199 (0 </a:t>
            </a:r>
            <a:r>
              <a:rPr lang="ro-RO" dirty="0"/>
              <a:t>este cel mai de sus pixel </a:t>
            </a:r>
            <a:r>
              <a:rPr lang="en-US" dirty="0"/>
              <a:t>)</a:t>
            </a:r>
          </a:p>
          <a:p>
            <a:r>
              <a:rPr lang="ro-RO" dirty="0"/>
              <a:t>De reținut ca 0 nu este un centru.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EV3Lessons 2016 (Last Update: 2/4/2016)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8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4287" y="1228232"/>
            <a:ext cx="3713018" cy="231165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70973" y="3950390"/>
            <a:ext cx="3019646" cy="187133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024287" y="4701389"/>
            <a:ext cx="352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0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390619" y="4701389"/>
            <a:ext cx="603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255</a:t>
            </a:r>
          </a:p>
        </p:txBody>
      </p:sp>
      <p:cxnSp>
        <p:nvCxnSpPr>
          <p:cNvPr id="9" name="Straight Connector 8"/>
          <p:cNvCxnSpPr>
            <a:stCxn id="10" idx="1"/>
            <a:endCxn id="10" idx="3"/>
          </p:cNvCxnSpPr>
          <p:nvPr/>
        </p:nvCxnSpPr>
        <p:spPr>
          <a:xfrm>
            <a:off x="5370973" y="4886056"/>
            <a:ext cx="3019646" cy="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415034" y="3918881"/>
            <a:ext cx="24621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View from the camera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703161" y="5744842"/>
            <a:ext cx="843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Right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272368" y="5821721"/>
            <a:ext cx="843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Left</a:t>
            </a:r>
          </a:p>
        </p:txBody>
      </p:sp>
    </p:spTree>
    <p:extLst>
      <p:ext uri="{BB962C8B-B14F-4D97-AF65-F5344CB8AC3E}">
        <p14:creationId xmlns:p14="http://schemas.microsoft.com/office/powerpoint/2010/main" val="1533080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986" y="1704700"/>
            <a:ext cx="8920996" cy="36671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o-RO" dirty="0"/>
              <a:t>Provocarea</a:t>
            </a:r>
            <a:r>
              <a:rPr lang="en-US" dirty="0"/>
              <a:t> 2 Solu</a:t>
            </a:r>
            <a:r>
              <a:rPr lang="ro-RO" dirty="0"/>
              <a:t>ția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EV3Lessons 2016 (Last Update: 2/4/2016)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9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132206" y="1896941"/>
            <a:ext cx="455190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200" dirty="0"/>
              <a:t>Se compară centroid-ul </a:t>
            </a:r>
            <a:r>
              <a:rPr lang="en-US" sz="1200" dirty="0"/>
              <a:t>X </a:t>
            </a:r>
            <a:r>
              <a:rPr lang="ro-RO" sz="1200" dirty="0"/>
              <a:t>al block-ului Pi</a:t>
            </a:r>
            <a:r>
              <a:rPr lang="en-US" sz="1200" dirty="0" err="1"/>
              <a:t>xyCam</a:t>
            </a:r>
            <a:r>
              <a:rPr lang="en-US" sz="1200" dirty="0"/>
              <a:t> Block </a:t>
            </a:r>
            <a:r>
              <a:rPr lang="ro-RO" sz="1200" dirty="0"/>
              <a:t>pentru a ne asigura că este mai mare ca </a:t>
            </a:r>
            <a:r>
              <a:rPr lang="en-US" sz="1200" dirty="0"/>
              <a:t>0 (</a:t>
            </a:r>
            <a:r>
              <a:rPr lang="en-US" sz="1200" dirty="0" err="1"/>
              <a:t>PixyCam</a:t>
            </a:r>
            <a:r>
              <a:rPr lang="en-US" sz="1200" dirty="0"/>
              <a:t> </a:t>
            </a:r>
            <a:r>
              <a:rPr lang="ro-RO" sz="1200" dirty="0"/>
              <a:t>citește</a:t>
            </a:r>
            <a:r>
              <a:rPr lang="en-US" sz="1200" dirty="0"/>
              <a:t> 0 </a:t>
            </a:r>
            <a:r>
              <a:rPr lang="ro-RO" sz="1200" dirty="0"/>
              <a:t>când nu este nimic acolo</a:t>
            </a:r>
            <a:r>
              <a:rPr lang="en-US" sz="1200" dirty="0"/>
              <a:t>). </a:t>
            </a:r>
            <a:r>
              <a:rPr lang="ro-RO" sz="1200" dirty="0"/>
              <a:t>Comparăm de asemenea cu un punct de mijloc a intervalului</a:t>
            </a:r>
            <a:r>
              <a:rPr lang="en-US" sz="1200" dirty="0"/>
              <a:t> (0-255) </a:t>
            </a:r>
            <a:r>
              <a:rPr lang="ro-RO" sz="1200" dirty="0"/>
              <a:t>pentru a determina dacă e stânga sau dreapta pe cameră. Dacă este mai mult decât punctul de mijloc </a:t>
            </a:r>
            <a:r>
              <a:rPr lang="en-US" sz="1200" dirty="0"/>
              <a:t> (128), </a:t>
            </a:r>
            <a:r>
              <a:rPr lang="ro-RO" sz="1200" dirty="0"/>
              <a:t>Codul de culoare </a:t>
            </a:r>
            <a:r>
              <a:rPr lang="en-US" sz="1200" dirty="0"/>
              <a:t>LEGO Color Code </a:t>
            </a:r>
            <a:r>
              <a:rPr lang="ro-RO" sz="1200" dirty="0"/>
              <a:t>este la stânga robotului/camerei</a:t>
            </a:r>
            <a:r>
              <a:rPr lang="en-US" sz="1200" dirty="0"/>
              <a:t>.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116594" y="1053744"/>
            <a:ext cx="25207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200" dirty="0"/>
              <a:t>În</a:t>
            </a:r>
            <a:r>
              <a:rPr lang="en-US" sz="1200" dirty="0"/>
              <a:t> switch, </a:t>
            </a:r>
            <a:r>
              <a:rPr lang="ro-RO" sz="1200" dirty="0"/>
              <a:t>block-ul se sunet spune ,,stânga sau dreapta, în funcție de valoare</a:t>
            </a:r>
            <a:r>
              <a:rPr lang="en-US" sz="1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18673105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</a:majorFont>
      <a:minorFont>
        <a:latin typeface="Franklin Gothic Book" panose="020B0503020102020204"/>
        <a:ea typeface=""/>
        <a:cs typeface="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Crop</Template>
  <TotalTime>3232</TotalTime>
  <Words>1213</Words>
  <Application>Microsoft Office PowerPoint</Application>
  <PresentationFormat>On-screen Show (4:3)</PresentationFormat>
  <Paragraphs>102</Paragraphs>
  <Slides>11</Slides>
  <Notes>3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Franklin Gothic Book</vt:lpstr>
      <vt:lpstr>Helvetica Neue</vt:lpstr>
      <vt:lpstr>Crop</vt:lpstr>
      <vt:lpstr>PixyCam pentru MINDSTORMS: Codurile de culoare</vt:lpstr>
      <vt:lpstr>Ce este un Cod de Culoare și cum îl folosim?</vt:lpstr>
      <vt:lpstr>Termeni ajutători</vt:lpstr>
      <vt:lpstr>Configurarea Modurilor Codurilor de culoare</vt:lpstr>
      <vt:lpstr>Provocarea 1: Să faci un cod de culoare</vt:lpstr>
      <vt:lpstr>Să invățăm mai multe despre codurile de culoare</vt:lpstr>
      <vt:lpstr>Provocarea 2: Unde este?</vt:lpstr>
      <vt:lpstr>Să învățăm o tehnică nouă</vt:lpstr>
      <vt:lpstr>Provocarea 2 Soluția</vt:lpstr>
      <vt:lpstr>Pașii următori</vt:lpstr>
      <vt:lpstr>CREDITS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Srinivasan Seshan</dc:creator>
  <cp:lastModifiedBy>Adnim</cp:lastModifiedBy>
  <cp:revision>148</cp:revision>
  <cp:lastPrinted>2016-02-04T16:29:39Z</cp:lastPrinted>
  <dcterms:created xsi:type="dcterms:W3CDTF">2016-01-20T18:24:43Z</dcterms:created>
  <dcterms:modified xsi:type="dcterms:W3CDTF">2023-09-03T14:07:15Z</dcterms:modified>
</cp:coreProperties>
</file>